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10"/>
  </p:notesMasterIdLst>
  <p:sldIdLst>
    <p:sldId id="266" r:id="rId2"/>
    <p:sldId id="284" r:id="rId3"/>
    <p:sldId id="285" r:id="rId4"/>
    <p:sldId id="286" r:id="rId5"/>
    <p:sldId id="287" r:id="rId6"/>
    <p:sldId id="288" r:id="rId7"/>
    <p:sldId id="289" r:id="rId8"/>
    <p:sldId id="268"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6305" autoAdjust="0"/>
  </p:normalViewPr>
  <p:slideViewPr>
    <p:cSldViewPr>
      <p:cViewPr varScale="1">
        <p:scale>
          <a:sx n="70" d="100"/>
          <a:sy n="70" d="100"/>
        </p:scale>
        <p:origin x="702" y="72"/>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pPr/>
              <a:t>9/23/2019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pPr/>
              <a:t>‹#›</a:t>
            </a:fld>
            <a:endParaRPr lang="en-US"/>
          </a:p>
        </p:txBody>
      </p:sp>
    </p:spTree>
    <p:extLst>
      <p:ext uri="{BB962C8B-B14F-4D97-AF65-F5344CB8AC3E}">
        <p14:creationId xmlns:p14="http://schemas.microsoft.com/office/powerpoint/2010/main"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smtClean="0"/>
              <a:t>Generalized Architecture of Big Data Systems</a:t>
            </a:r>
            <a:endParaRPr lang="en-US" dirty="0"/>
          </a:p>
        </p:txBody>
      </p:sp>
      <p:sp>
        <p:nvSpPr>
          <p:cNvPr id="6" name="Subtitle 5"/>
          <p:cNvSpPr>
            <a:spLocks noGrp="1"/>
          </p:cNvSpPr>
          <p:nvPr>
            <p:ph type="subTitle" idx="1"/>
          </p:nvPr>
        </p:nvSpPr>
        <p:spPr/>
        <p:txBody>
          <a:bodyPr/>
          <a:lstStyle/>
          <a:p>
            <a:r>
              <a:rPr lang="en-US" sz="1800" dirty="0" smtClean="0">
                <a:solidFill>
                  <a:srgbClr val="211D71"/>
                </a:solidFill>
              </a:rPr>
              <a:t>Pravin Y Pawar</a:t>
            </a:r>
            <a:endParaRPr lang="en-US" sz="1800" dirty="0">
              <a:solidFill>
                <a:srgbClr val="211D71"/>
              </a:solidFill>
            </a:endParaRPr>
          </a:p>
        </p:txBody>
      </p:sp>
    </p:spTree>
    <p:extLst>
      <p:ext uri="{BB962C8B-B14F-4D97-AF65-F5344CB8AC3E}">
        <p14:creationId xmlns:p14="http://schemas.microsoft.com/office/powerpoint/2010/main" val="3797254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Big data architecture style</a:t>
            </a:r>
            <a:endParaRPr lang="en-IN" dirty="0"/>
          </a:p>
        </p:txBody>
      </p:sp>
      <p:sp>
        <p:nvSpPr>
          <p:cNvPr id="3" name="Text Placeholder 2"/>
          <p:cNvSpPr>
            <a:spLocks noGrp="1"/>
          </p:cNvSpPr>
          <p:nvPr>
            <p:ph type="body" sz="quarter" idx="13"/>
          </p:nvPr>
        </p:nvSpPr>
        <p:spPr/>
        <p:txBody>
          <a:bodyPr/>
          <a:lstStyle/>
          <a:p>
            <a:r>
              <a:rPr lang="en-IN" dirty="0" smtClean="0"/>
              <a:t>is designed to handle the ingestion, processing, and analysis of data that is too large or complex for traditional database systems.</a:t>
            </a:r>
          </a:p>
          <a:p>
            <a:endParaRPr lang="en-IN" dirty="0"/>
          </a:p>
        </p:txBody>
      </p:sp>
      <p:sp>
        <p:nvSpPr>
          <p:cNvPr id="4" name="Text Placeholder 3"/>
          <p:cNvSpPr>
            <a:spLocks noGrp="1"/>
          </p:cNvSpPr>
          <p:nvPr>
            <p:ph type="body" sz="quarter" idx="14"/>
          </p:nvPr>
        </p:nvSpPr>
        <p:spPr/>
        <p:txBody>
          <a:bodyPr/>
          <a:lstStyle/>
          <a:p>
            <a:endParaRPr lang="en-IN"/>
          </a:p>
        </p:txBody>
      </p:sp>
      <p:pic>
        <p:nvPicPr>
          <p:cNvPr id="1026" name="Picture 2"/>
          <p:cNvPicPr>
            <a:picLocks noChangeAspect="1" noChangeArrowheads="1"/>
          </p:cNvPicPr>
          <p:nvPr/>
        </p:nvPicPr>
        <p:blipFill>
          <a:blip r:embed="rId2" cstate="print"/>
          <a:srcRect/>
          <a:stretch>
            <a:fillRect/>
          </a:stretch>
        </p:blipFill>
        <p:spPr bwMode="auto">
          <a:xfrm>
            <a:off x="2438400" y="2209800"/>
            <a:ext cx="7029450" cy="2647950"/>
          </a:xfrm>
          <a:prstGeom prst="rect">
            <a:avLst/>
          </a:prstGeom>
          <a:noFill/>
          <a:ln w="9525">
            <a:noFill/>
            <a:miter lim="800000"/>
            <a:headEnd/>
            <a:tailEnd/>
          </a:ln>
        </p:spPr>
      </p:pic>
      <p:sp>
        <p:nvSpPr>
          <p:cNvPr id="6" name="TextBox 5"/>
          <p:cNvSpPr txBox="1"/>
          <p:nvPr/>
        </p:nvSpPr>
        <p:spPr>
          <a:xfrm>
            <a:off x="1219200" y="5486400"/>
            <a:ext cx="9906000" cy="369332"/>
          </a:xfrm>
          <a:prstGeom prst="rect">
            <a:avLst/>
          </a:prstGeom>
          <a:noFill/>
        </p:spPr>
        <p:txBody>
          <a:bodyPr wrap="square" rtlCol="0">
            <a:spAutoFit/>
          </a:bodyPr>
          <a:lstStyle/>
          <a:p>
            <a:r>
              <a:rPr lang="en-US" dirty="0" smtClean="0"/>
              <a:t>Source : https://docs.microsoft.com/en-us/azure/architecture/guide/architecture-styles/big-data</a:t>
            </a:r>
            <a:endParaRPr lang="en-IN" dirty="0"/>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Big Data Applications</a:t>
            </a:r>
            <a:endParaRPr lang="en-IN" dirty="0"/>
          </a:p>
        </p:txBody>
      </p:sp>
      <p:sp>
        <p:nvSpPr>
          <p:cNvPr id="3" name="Text Placeholder 2"/>
          <p:cNvSpPr>
            <a:spLocks noGrp="1"/>
          </p:cNvSpPr>
          <p:nvPr>
            <p:ph type="body" sz="quarter" idx="13"/>
          </p:nvPr>
        </p:nvSpPr>
        <p:spPr/>
        <p:txBody>
          <a:bodyPr/>
          <a:lstStyle/>
          <a:p>
            <a:r>
              <a:rPr lang="en-IN" dirty="0" smtClean="0"/>
              <a:t>Big data solutions typically involve one or more of the following types of workload:</a:t>
            </a:r>
          </a:p>
          <a:p>
            <a:endParaRPr lang="en-IN" dirty="0" smtClean="0"/>
          </a:p>
          <a:p>
            <a:pPr lvl="1">
              <a:buFont typeface="Wingdings" panose="05000000000000000000" pitchFamily="2" charset="2"/>
              <a:buChar char="ü"/>
            </a:pPr>
            <a:r>
              <a:rPr lang="en-IN" dirty="0" smtClean="0"/>
              <a:t>Batch processing of big data sources at </a:t>
            </a:r>
            <a:r>
              <a:rPr lang="en-IN" dirty="0" smtClean="0"/>
              <a:t>rest</a:t>
            </a:r>
            <a:endParaRPr lang="en-IN" dirty="0" smtClean="0"/>
          </a:p>
          <a:p>
            <a:pPr lvl="1">
              <a:buFont typeface="Wingdings" panose="05000000000000000000" pitchFamily="2" charset="2"/>
              <a:buChar char="ü"/>
            </a:pPr>
            <a:r>
              <a:rPr lang="en-IN" dirty="0" smtClean="0"/>
              <a:t>Real-time processing of big data in </a:t>
            </a:r>
            <a:r>
              <a:rPr lang="en-IN" dirty="0" smtClean="0"/>
              <a:t>motion</a:t>
            </a:r>
            <a:endParaRPr lang="en-IN" dirty="0" smtClean="0"/>
          </a:p>
          <a:p>
            <a:pPr lvl="1">
              <a:buFont typeface="Wingdings" panose="05000000000000000000" pitchFamily="2" charset="2"/>
              <a:buChar char="ü"/>
            </a:pPr>
            <a:r>
              <a:rPr lang="en-IN" dirty="0" smtClean="0"/>
              <a:t>Interactive exploration of big </a:t>
            </a:r>
            <a:r>
              <a:rPr lang="en-IN" dirty="0" smtClean="0"/>
              <a:t>data</a:t>
            </a:r>
            <a:endParaRPr lang="en-IN" dirty="0" smtClean="0"/>
          </a:p>
          <a:p>
            <a:pPr lvl="1">
              <a:buFont typeface="Wingdings" panose="05000000000000000000" pitchFamily="2" charset="2"/>
              <a:buChar char="ü"/>
            </a:pPr>
            <a:r>
              <a:rPr lang="en-IN" dirty="0" smtClean="0"/>
              <a:t>Predictive analytics and machine </a:t>
            </a:r>
            <a:r>
              <a:rPr lang="en-IN" dirty="0" smtClean="0"/>
              <a:t>learning</a:t>
            </a:r>
            <a:endParaRPr lang="en-IN" dirty="0" smtClean="0"/>
          </a:p>
          <a:p>
            <a:endParaRPr lang="en-IN" dirty="0"/>
          </a:p>
        </p:txBody>
      </p:sp>
      <p:sp>
        <p:nvSpPr>
          <p:cNvPr id="4" name="Text Placeholder 3"/>
          <p:cNvSpPr>
            <a:spLocks noGrp="1"/>
          </p:cNvSpPr>
          <p:nvPr>
            <p:ph type="body" sz="quarter" idx="14"/>
          </p:nvPr>
        </p:nvSpPr>
        <p:spPr/>
        <p:txBody>
          <a:bodyPr/>
          <a:lstStyle/>
          <a:p>
            <a:r>
              <a:rPr lang="en-US" dirty="0" smtClean="0"/>
              <a:t>Workloads</a:t>
            </a:r>
            <a:endParaRPr lang="en-IN" dirty="0"/>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Big Data Systems Components</a:t>
            </a:r>
            <a:endParaRPr lang="en-IN" dirty="0"/>
          </a:p>
        </p:txBody>
      </p:sp>
      <p:sp>
        <p:nvSpPr>
          <p:cNvPr id="3" name="Text Placeholder 2"/>
          <p:cNvSpPr>
            <a:spLocks noGrp="1"/>
          </p:cNvSpPr>
          <p:nvPr>
            <p:ph type="body" sz="quarter" idx="13"/>
          </p:nvPr>
        </p:nvSpPr>
        <p:spPr>
          <a:xfrm>
            <a:off x="857739" y="1600201"/>
            <a:ext cx="10160000" cy="5029199"/>
          </a:xfrm>
        </p:spPr>
        <p:txBody>
          <a:bodyPr>
            <a:normAutofit fontScale="85000" lnSpcReduction="20000"/>
          </a:bodyPr>
          <a:lstStyle/>
          <a:p>
            <a:r>
              <a:rPr lang="en-IN" dirty="0" smtClean="0"/>
              <a:t>Most big data architectures include some or all of the following components:</a:t>
            </a:r>
          </a:p>
          <a:p>
            <a:pPr lvl="1">
              <a:buFont typeface="Wingdings" panose="05000000000000000000" pitchFamily="2" charset="2"/>
              <a:buChar char="ü"/>
            </a:pPr>
            <a:r>
              <a:rPr lang="en-IN" dirty="0" smtClean="0"/>
              <a:t>Data sources</a:t>
            </a:r>
          </a:p>
          <a:p>
            <a:pPr marL="914400" lvl="2" indent="0">
              <a:buNone/>
            </a:pPr>
            <a:r>
              <a:rPr lang="en-IN" dirty="0" smtClean="0"/>
              <a:t>All big data solutions start with one or more data sources like databases, files, </a:t>
            </a:r>
            <a:r>
              <a:rPr lang="en-IN" dirty="0" err="1" smtClean="0"/>
              <a:t>IoT</a:t>
            </a:r>
            <a:r>
              <a:rPr lang="en-IN" dirty="0" smtClean="0"/>
              <a:t> devices etc</a:t>
            </a:r>
          </a:p>
          <a:p>
            <a:pPr lvl="1">
              <a:buFont typeface="Wingdings" panose="05000000000000000000" pitchFamily="2" charset="2"/>
              <a:buChar char="ü"/>
            </a:pPr>
            <a:r>
              <a:rPr lang="en-US" dirty="0" smtClean="0"/>
              <a:t>Data Storage</a:t>
            </a:r>
          </a:p>
          <a:p>
            <a:pPr marL="914400" lvl="2" indent="0">
              <a:buNone/>
            </a:pPr>
            <a:r>
              <a:rPr lang="en-IN" dirty="0" smtClean="0"/>
              <a:t>Data for batch processing operations is typically stored in a distributed file store that can hold high volumes of large files in various formats. </a:t>
            </a:r>
          </a:p>
          <a:p>
            <a:pPr lvl="1">
              <a:buFont typeface="Wingdings" panose="05000000000000000000" pitchFamily="2" charset="2"/>
              <a:buChar char="ü"/>
            </a:pPr>
            <a:r>
              <a:rPr lang="en-IN" dirty="0" smtClean="0"/>
              <a:t>Batch processing</a:t>
            </a:r>
          </a:p>
          <a:p>
            <a:pPr marL="914400" lvl="2" indent="0">
              <a:buNone/>
            </a:pPr>
            <a:r>
              <a:rPr lang="en-IN" dirty="0" smtClean="0"/>
              <a:t>Because the data sets are so large, often a big data solution must process data files using long-running batch jobs to filter, aggregate, and otherwise prepare the data for analysis. Usually these jobs involve reading source files, processing them, and writing the output to new files. </a:t>
            </a:r>
          </a:p>
          <a:p>
            <a:pPr lvl="1">
              <a:buFont typeface="Wingdings" panose="05000000000000000000" pitchFamily="2" charset="2"/>
              <a:buChar char="ü"/>
            </a:pPr>
            <a:r>
              <a:rPr lang="en-IN" dirty="0" smtClean="0"/>
              <a:t>Real-time message ingestion</a:t>
            </a:r>
          </a:p>
          <a:p>
            <a:pPr lvl="2">
              <a:buFont typeface="Wingdings" panose="05000000000000000000" pitchFamily="2" charset="2"/>
              <a:buChar char="ü"/>
            </a:pPr>
            <a:r>
              <a:rPr lang="en-IN" dirty="0" smtClean="0"/>
              <a:t>If </a:t>
            </a:r>
            <a:r>
              <a:rPr lang="en-IN" dirty="0" smtClean="0"/>
              <a:t>the solution includes real-time sources, the architecture must include a way to capture and store real-time messages for stream processing. </a:t>
            </a:r>
          </a:p>
          <a:p>
            <a:pPr lvl="1">
              <a:buFont typeface="Wingdings" panose="05000000000000000000" pitchFamily="2" charset="2"/>
              <a:buChar char="ü"/>
            </a:pPr>
            <a:r>
              <a:rPr lang="en-IN" dirty="0" smtClean="0"/>
              <a:t>Stream processing</a:t>
            </a:r>
          </a:p>
          <a:p>
            <a:pPr marL="914400" lvl="2" indent="0">
              <a:buNone/>
            </a:pPr>
            <a:r>
              <a:rPr lang="en-IN" dirty="0" smtClean="0"/>
              <a:t>After capturing real-time messages, the solution must process them by filtering, aggregating, and otherwise preparing the data for analysis. The processed stream data is then written to an output sink. </a:t>
            </a:r>
          </a:p>
          <a:p>
            <a:pPr lvl="1">
              <a:buFont typeface="Wingdings" panose="05000000000000000000" pitchFamily="2" charset="2"/>
              <a:buChar char="ü"/>
            </a:pPr>
            <a:r>
              <a:rPr lang="en-IN" dirty="0" smtClean="0"/>
              <a:t>Analytical data store</a:t>
            </a:r>
          </a:p>
          <a:p>
            <a:pPr marL="914400" lvl="2" indent="0">
              <a:buNone/>
            </a:pPr>
            <a:r>
              <a:rPr lang="en-IN" dirty="0" smtClean="0"/>
              <a:t>Many big data solutions prepare data for analysis and then serve the processed data in a structured format that can be queried using analytical tools. The analytical data store used to serve these queries can be a Kimball-style relational data warehouse, as seen in most traditional business intelligence (BI) solutions.</a:t>
            </a:r>
          </a:p>
          <a:p>
            <a:pPr lvl="1">
              <a:buFont typeface="Wingdings" panose="05000000000000000000" pitchFamily="2" charset="2"/>
              <a:buChar char="ü"/>
            </a:pPr>
            <a:r>
              <a:rPr lang="en-IN" dirty="0" smtClean="0"/>
              <a:t>Analysis and reporting</a:t>
            </a:r>
          </a:p>
          <a:p>
            <a:pPr marL="914400" lvl="2" indent="0">
              <a:buNone/>
            </a:pPr>
            <a:r>
              <a:rPr lang="en-IN" dirty="0" smtClean="0"/>
              <a:t>The goal of most big data solutions is to provide insights into the data through analysis and reporting. </a:t>
            </a:r>
          </a:p>
          <a:p>
            <a:pPr lvl="1">
              <a:buFont typeface="Wingdings" panose="05000000000000000000" pitchFamily="2" charset="2"/>
              <a:buChar char="ü"/>
            </a:pPr>
            <a:r>
              <a:rPr lang="en-IN" dirty="0" smtClean="0"/>
              <a:t>Orchestration</a:t>
            </a:r>
          </a:p>
          <a:p>
            <a:pPr marL="914400" lvl="2" indent="0">
              <a:buNone/>
            </a:pPr>
            <a:r>
              <a:rPr lang="en-IN" dirty="0" smtClean="0"/>
              <a:t>Most big data solutions consist of repeated data processing operations, encapsulated in workflows, that transform source data, move data between multiple sources and sinks, load the processed data into an analytical data store, or push the results straight to a report or dashboard. To automate these workflows, you can use an orchestration technology such Azure Data Factory or Apache </a:t>
            </a:r>
            <a:r>
              <a:rPr lang="en-IN" dirty="0" err="1" smtClean="0"/>
              <a:t>Oozie</a:t>
            </a:r>
            <a:r>
              <a:rPr lang="en-IN" dirty="0" smtClean="0"/>
              <a:t> and </a:t>
            </a:r>
            <a:r>
              <a:rPr lang="en-IN" dirty="0" err="1" smtClean="0"/>
              <a:t>Sqoop</a:t>
            </a:r>
            <a:r>
              <a:rPr lang="en-IN" dirty="0" smtClean="0"/>
              <a:t>.</a:t>
            </a:r>
            <a:endParaRPr lang="en-IN" dirty="0"/>
          </a:p>
        </p:txBody>
      </p:sp>
      <p:sp>
        <p:nvSpPr>
          <p:cNvPr id="4" name="Text Placeholder 3"/>
          <p:cNvSpPr>
            <a:spLocks noGrp="1"/>
          </p:cNvSpPr>
          <p:nvPr>
            <p:ph type="body" sz="quarter" idx="14"/>
          </p:nvPr>
        </p:nvSpPr>
        <p:spPr/>
        <p:txBody>
          <a:bodyPr/>
          <a:lstStyle/>
          <a:p>
            <a:r>
              <a:rPr lang="en-US" dirty="0" smtClean="0"/>
              <a:t>Components</a:t>
            </a:r>
            <a:endParaRPr lang="en-IN" dirty="0"/>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Big data architecture Usage</a:t>
            </a:r>
            <a:endParaRPr lang="en-IN" dirty="0"/>
          </a:p>
        </p:txBody>
      </p:sp>
      <p:sp>
        <p:nvSpPr>
          <p:cNvPr id="3" name="Text Placeholder 2"/>
          <p:cNvSpPr>
            <a:spLocks noGrp="1"/>
          </p:cNvSpPr>
          <p:nvPr>
            <p:ph type="body" sz="quarter" idx="13"/>
          </p:nvPr>
        </p:nvSpPr>
        <p:spPr/>
        <p:txBody>
          <a:bodyPr/>
          <a:lstStyle/>
          <a:p>
            <a:r>
              <a:rPr lang="en-IN" dirty="0" smtClean="0"/>
              <a:t>Consider this architecture style when you need to:</a:t>
            </a:r>
          </a:p>
          <a:p>
            <a:endParaRPr lang="en-IN" dirty="0" smtClean="0"/>
          </a:p>
          <a:p>
            <a:pPr lvl="1">
              <a:buFont typeface="Wingdings" panose="05000000000000000000" pitchFamily="2" charset="2"/>
              <a:buChar char="ü"/>
            </a:pPr>
            <a:r>
              <a:rPr lang="en-IN" dirty="0" smtClean="0"/>
              <a:t>Store and process data in volumes too large for a traditional </a:t>
            </a:r>
            <a:r>
              <a:rPr lang="en-IN" dirty="0" smtClean="0"/>
              <a:t>database</a:t>
            </a:r>
            <a:endParaRPr lang="en-IN" dirty="0" smtClean="0"/>
          </a:p>
          <a:p>
            <a:pPr lvl="1">
              <a:buFont typeface="Wingdings" panose="05000000000000000000" pitchFamily="2" charset="2"/>
              <a:buChar char="ü"/>
            </a:pPr>
            <a:r>
              <a:rPr lang="en-IN" dirty="0" smtClean="0"/>
              <a:t>Transform unstructured data for analysis and </a:t>
            </a:r>
            <a:r>
              <a:rPr lang="en-IN" dirty="0" smtClean="0"/>
              <a:t>reporting</a:t>
            </a:r>
            <a:endParaRPr lang="en-IN" dirty="0" smtClean="0"/>
          </a:p>
          <a:p>
            <a:pPr lvl="1">
              <a:buFont typeface="Wingdings" panose="05000000000000000000" pitchFamily="2" charset="2"/>
              <a:buChar char="ü"/>
            </a:pPr>
            <a:r>
              <a:rPr lang="en-IN" dirty="0" smtClean="0"/>
              <a:t>Capture, process, and analyze unbounded streams of data in real time, or with low </a:t>
            </a:r>
            <a:r>
              <a:rPr lang="en-IN" dirty="0" smtClean="0"/>
              <a:t>latency</a:t>
            </a:r>
            <a:endParaRPr lang="en-IN" dirty="0" smtClean="0"/>
          </a:p>
        </p:txBody>
      </p:sp>
      <p:sp>
        <p:nvSpPr>
          <p:cNvPr id="4" name="Text Placeholder 3"/>
          <p:cNvSpPr>
            <a:spLocks noGrp="1"/>
          </p:cNvSpPr>
          <p:nvPr>
            <p:ph type="body" sz="quarter" idx="14"/>
          </p:nvPr>
        </p:nvSpPr>
        <p:spPr/>
        <p:txBody>
          <a:bodyPr/>
          <a:lstStyle/>
          <a:p>
            <a:r>
              <a:rPr lang="en-IN" dirty="0" smtClean="0"/>
              <a:t>When to use this architecture</a:t>
            </a:r>
            <a:endParaRPr lang="en-IN" dirty="0"/>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Big data architecture Benefits</a:t>
            </a:r>
            <a:endParaRPr lang="en-IN" dirty="0"/>
          </a:p>
        </p:txBody>
      </p:sp>
      <p:sp>
        <p:nvSpPr>
          <p:cNvPr id="3" name="Text Placeholder 2"/>
          <p:cNvSpPr>
            <a:spLocks noGrp="1"/>
          </p:cNvSpPr>
          <p:nvPr>
            <p:ph type="body" sz="quarter" idx="13"/>
          </p:nvPr>
        </p:nvSpPr>
        <p:spPr>
          <a:xfrm>
            <a:off x="857739" y="1600201"/>
            <a:ext cx="10160000" cy="3276599"/>
          </a:xfrm>
        </p:spPr>
        <p:txBody>
          <a:bodyPr>
            <a:normAutofit/>
          </a:bodyPr>
          <a:lstStyle/>
          <a:p>
            <a:r>
              <a:rPr lang="en-IN" dirty="0" smtClean="0"/>
              <a:t>Technology choices </a:t>
            </a:r>
          </a:p>
          <a:p>
            <a:pPr lvl="1">
              <a:buFont typeface="Wingdings" panose="05000000000000000000" pitchFamily="2" charset="2"/>
              <a:buChar char="ü"/>
            </a:pPr>
            <a:r>
              <a:rPr lang="en-IN" dirty="0" smtClean="0"/>
              <a:t>Variety of technology options in open source and from vendors are available </a:t>
            </a:r>
          </a:p>
          <a:p>
            <a:r>
              <a:rPr lang="en-IN" dirty="0" smtClean="0"/>
              <a:t>Performance through parallelism</a:t>
            </a:r>
          </a:p>
          <a:p>
            <a:pPr lvl="1">
              <a:buFont typeface="Wingdings" panose="05000000000000000000" pitchFamily="2" charset="2"/>
              <a:buChar char="ü"/>
            </a:pPr>
            <a:r>
              <a:rPr lang="en-IN" dirty="0" smtClean="0"/>
              <a:t>Big data solutions take advantage of parallelism, enabling high-performance solutions that scale to large volumes of data.</a:t>
            </a:r>
          </a:p>
          <a:p>
            <a:r>
              <a:rPr lang="en-IN" dirty="0" smtClean="0"/>
              <a:t>Elastic scale</a:t>
            </a:r>
          </a:p>
          <a:p>
            <a:pPr lvl="1">
              <a:buFont typeface="Wingdings" panose="05000000000000000000" pitchFamily="2" charset="2"/>
              <a:buChar char="ü"/>
            </a:pPr>
            <a:r>
              <a:rPr lang="en-IN" dirty="0" smtClean="0"/>
              <a:t>All of the components in the big data architecture support scale-out provisioning, so that you can adjust your solution to small or large workloads, and pay only for the resources that you use.</a:t>
            </a:r>
          </a:p>
          <a:p>
            <a:r>
              <a:rPr lang="en-IN" dirty="0" smtClean="0"/>
              <a:t>Interoperability with existing solutions</a:t>
            </a:r>
          </a:p>
          <a:p>
            <a:pPr lvl="1">
              <a:buFont typeface="Wingdings" panose="05000000000000000000" pitchFamily="2" charset="2"/>
              <a:buChar char="ü"/>
            </a:pPr>
            <a:r>
              <a:rPr lang="en-IN" dirty="0" smtClean="0"/>
              <a:t>The components of the big data architecture are also used for </a:t>
            </a:r>
            <a:r>
              <a:rPr lang="en-IN" dirty="0" err="1" smtClean="0"/>
              <a:t>IoT</a:t>
            </a:r>
            <a:r>
              <a:rPr lang="en-IN" dirty="0" smtClean="0"/>
              <a:t> processing and enterprise BI solutions, enabling you to create an integrated solution across data workloads.</a:t>
            </a:r>
            <a:endParaRPr lang="en-IN" dirty="0"/>
          </a:p>
        </p:txBody>
      </p:sp>
      <p:sp>
        <p:nvSpPr>
          <p:cNvPr id="4" name="Text Placeholder 3"/>
          <p:cNvSpPr>
            <a:spLocks noGrp="1"/>
          </p:cNvSpPr>
          <p:nvPr>
            <p:ph type="body" sz="quarter" idx="14"/>
          </p:nvPr>
        </p:nvSpPr>
        <p:spPr/>
        <p:txBody>
          <a:bodyPr/>
          <a:lstStyle/>
          <a:p>
            <a:r>
              <a:rPr lang="en-US" dirty="0" smtClean="0"/>
              <a:t>Advantages</a:t>
            </a:r>
            <a:endParaRPr lang="en-IN" dirty="0"/>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Big data architecture Challenges</a:t>
            </a:r>
            <a:endParaRPr lang="en-IN" dirty="0"/>
          </a:p>
        </p:txBody>
      </p:sp>
      <p:sp>
        <p:nvSpPr>
          <p:cNvPr id="3" name="Text Placeholder 2"/>
          <p:cNvSpPr>
            <a:spLocks noGrp="1"/>
          </p:cNvSpPr>
          <p:nvPr>
            <p:ph type="body" sz="quarter" idx="13"/>
          </p:nvPr>
        </p:nvSpPr>
        <p:spPr>
          <a:xfrm>
            <a:off x="857739" y="1600201"/>
            <a:ext cx="10160000" cy="3581399"/>
          </a:xfrm>
        </p:spPr>
        <p:txBody>
          <a:bodyPr>
            <a:normAutofit lnSpcReduction="10000"/>
          </a:bodyPr>
          <a:lstStyle/>
          <a:p>
            <a:r>
              <a:rPr lang="en-IN" dirty="0" smtClean="0"/>
              <a:t>Complexity</a:t>
            </a:r>
          </a:p>
          <a:p>
            <a:pPr lvl="1">
              <a:buFont typeface="Wingdings" panose="05000000000000000000" pitchFamily="2" charset="2"/>
              <a:buChar char="ü"/>
            </a:pPr>
            <a:r>
              <a:rPr lang="en-IN" dirty="0" smtClean="0"/>
              <a:t>Big data solutions can be extremely complex, with numerous components to handle data ingestion from multiple data sources. It can be challenging to build, test, and troubleshoot big data processes.</a:t>
            </a:r>
          </a:p>
          <a:p>
            <a:endParaRPr lang="en-IN" dirty="0" smtClean="0"/>
          </a:p>
          <a:p>
            <a:r>
              <a:rPr lang="en-IN" dirty="0" err="1" smtClean="0"/>
              <a:t>Skillset</a:t>
            </a:r>
            <a:r>
              <a:rPr lang="en-IN" dirty="0" smtClean="0"/>
              <a:t> </a:t>
            </a:r>
          </a:p>
          <a:p>
            <a:pPr lvl="1">
              <a:buFont typeface="Wingdings" panose="05000000000000000000" pitchFamily="2" charset="2"/>
              <a:buChar char="ü"/>
            </a:pPr>
            <a:r>
              <a:rPr lang="en-IN" dirty="0" smtClean="0"/>
              <a:t>Many big data technologies are highly specialized, and use frameworks and languages that are not typical of more general application architectures. On the other hand, big data technologies are evolving new APIs that build on more established languages. </a:t>
            </a:r>
          </a:p>
          <a:p>
            <a:pPr lvl="1"/>
            <a:endParaRPr lang="en-IN" dirty="0" smtClean="0"/>
          </a:p>
          <a:p>
            <a:r>
              <a:rPr lang="en-IN" dirty="0" smtClean="0"/>
              <a:t>Technology maturity</a:t>
            </a:r>
          </a:p>
          <a:p>
            <a:pPr lvl="1"/>
            <a:r>
              <a:rPr lang="en-IN" dirty="0" smtClean="0"/>
              <a:t>Many of the technologies used in big data are evolving. While core </a:t>
            </a:r>
            <a:r>
              <a:rPr lang="en-IN" dirty="0" err="1" smtClean="0"/>
              <a:t>Hadoop</a:t>
            </a:r>
            <a:r>
              <a:rPr lang="en-IN" dirty="0" smtClean="0"/>
              <a:t> technologies such as Hive and Pig have stabilized, emerging technologies such as Spark introduce extensive changes and enhancements with each new release.</a:t>
            </a:r>
          </a:p>
          <a:p>
            <a:endParaRPr lang="en-IN" dirty="0"/>
          </a:p>
        </p:txBody>
      </p:sp>
      <p:sp>
        <p:nvSpPr>
          <p:cNvPr id="4" name="Text Placeholder 3"/>
          <p:cNvSpPr>
            <a:spLocks noGrp="1"/>
          </p:cNvSpPr>
          <p:nvPr>
            <p:ph type="body" sz="quarter" idx="14"/>
          </p:nvPr>
        </p:nvSpPr>
        <p:spPr/>
        <p:txBody>
          <a:bodyPr/>
          <a:lstStyle/>
          <a:p>
            <a:r>
              <a:rPr lang="en-US" dirty="0" smtClean="0"/>
              <a:t>Things to ponder upon</a:t>
            </a:r>
            <a:endParaRPr lang="en-IN" dirty="0"/>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smtClean="0"/>
              <a:t>In our next session: Streaming Data Systems</a:t>
            </a:r>
            <a:endParaRPr lang="en-US" dirty="0"/>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3178</TotalTime>
  <Words>457</Words>
  <Application>Microsoft Office PowerPoint</Application>
  <PresentationFormat>Widescreen</PresentationFormat>
  <Paragraphs>61</Paragraphs>
  <Slides>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Calibri Light</vt:lpstr>
      <vt:lpstr>Helvetica</vt:lpstr>
      <vt:lpstr>Helvetica Light</vt:lpstr>
      <vt:lpstr>Wingdings</vt:lpstr>
      <vt:lpstr>Office Theme</vt:lpstr>
      <vt:lpstr>Generalized Architecture of Big Data Systems</vt:lpstr>
      <vt:lpstr>Big data architecture style</vt:lpstr>
      <vt:lpstr>Big Data Applications</vt:lpstr>
      <vt:lpstr>Big Data Systems Components</vt:lpstr>
      <vt:lpstr>Big data architecture Usage</vt:lpstr>
      <vt:lpstr>Big data architecture Benefits</vt:lpstr>
      <vt:lpstr>Big data architecture Challenges</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pravin pawar</cp:lastModifiedBy>
  <cp:revision>237</cp:revision>
  <dcterms:created xsi:type="dcterms:W3CDTF">2018-10-16T06:13:57Z</dcterms:created>
  <dcterms:modified xsi:type="dcterms:W3CDTF">2019-09-23T12:51:47Z</dcterms:modified>
</cp:coreProperties>
</file>

<file path=docProps/thumbnail.jpeg>
</file>